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5EEB"/>
    <a:srgbClr val="A137FF"/>
    <a:srgbClr val="2D0159"/>
    <a:srgbClr val="C6A7E5"/>
    <a:srgbClr val="61288C"/>
    <a:srgbClr val="578CDC"/>
    <a:srgbClr val="7CB4E1"/>
    <a:srgbClr val="7EA0BD"/>
    <a:srgbClr val="FFFFFF"/>
    <a:srgbClr val="2B6D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266"/>
    <p:restoredTop sz="94674"/>
  </p:normalViewPr>
  <p:slideViewPr>
    <p:cSldViewPr snapToGrid="0" snapToObjects="1">
      <p:cViewPr>
        <p:scale>
          <a:sx n="143" d="100"/>
          <a:sy n="143" d="100"/>
        </p:scale>
        <p:origin x="109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92783-4B82-0F40-8AFA-F1723700A9A1}" type="datetimeFigureOut">
              <a:rPr lang="en-US" smtClean="0"/>
              <a:t>7/31/18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9B8AA-2C33-FA46-990C-695CC84C5423}" type="slidenum">
              <a:rPr lang="en-US" smtClean="0"/>
              <a:t>‹#›</a:t>
            </a:fld>
            <a:endParaRPr lang="en-US"/>
          </a:p>
        </p:txBody>
      </p:sp>
    </p:spTree>
    <p:extLst>
      <p:ext uri="{BB962C8B-B14F-4D97-AF65-F5344CB8AC3E}">
        <p14:creationId xmlns:p14="http://schemas.microsoft.com/office/powerpoint/2010/main" val="2122456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59B8AA-2C33-FA46-990C-695CC84C5423}" type="slidenum">
              <a:rPr lang="en-US" smtClean="0"/>
              <a:t>1</a:t>
            </a:fld>
            <a:endParaRPr lang="en-US"/>
          </a:p>
        </p:txBody>
      </p:sp>
    </p:spTree>
    <p:extLst>
      <p:ext uri="{BB962C8B-B14F-4D97-AF65-F5344CB8AC3E}">
        <p14:creationId xmlns:p14="http://schemas.microsoft.com/office/powerpoint/2010/main" val="281182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84F17B-7B95-7F48-AD1A-373152138635}"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84F17B-7B95-7F48-AD1A-373152138635}"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84F17B-7B95-7F48-AD1A-373152138635}"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84F17B-7B95-7F48-AD1A-373152138635}"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84F17B-7B95-7F48-AD1A-373152138635}" type="datetimeFigureOut">
              <a:rPr lang="en-US" smtClean="0"/>
              <a:t>7/31/18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84F17B-7B95-7F48-AD1A-373152138635}" type="datetimeFigureOut">
              <a:rPr lang="en-US" smtClean="0"/>
              <a:t>7/31/18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84F17B-7B95-7F48-AD1A-373152138635}" type="datetimeFigureOut">
              <a:rPr lang="en-US" smtClean="0"/>
              <a:t>7/31/18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84F17B-7B95-7F48-AD1A-373152138635}" type="datetimeFigureOut">
              <a:rPr lang="en-US" smtClean="0"/>
              <a:t>7/31/18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4F17B-7B95-7F48-AD1A-373152138635}" type="datetimeFigureOut">
              <a:rPr lang="en-US" smtClean="0"/>
              <a:t>7/31/18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84F17B-7B95-7F48-AD1A-373152138635}" type="datetimeFigureOut">
              <a:rPr lang="en-US" smtClean="0"/>
              <a:t>7/31/18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84F17B-7B95-7F48-AD1A-373152138635}" type="datetimeFigureOut">
              <a:rPr lang="en-US" smtClean="0"/>
              <a:t>7/31/18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B67E6-C3BC-0343-9902-75A27BB0ACB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4F17B-7B95-7F48-AD1A-373152138635}" type="datetimeFigureOut">
              <a:rPr lang="en-US" smtClean="0"/>
              <a:t>7/31/18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B67E6-C3BC-0343-9902-75A27BB0ACB3}" type="slidenum">
              <a:rPr lang="en-US" smtClean="0"/>
              <a:t>‹#›</a:t>
            </a:fld>
            <a:endParaRPr lang="en-US"/>
          </a:p>
        </p:txBody>
      </p:sp>
    </p:spTree>
    <p:extLst>
      <p:ext uri="{BB962C8B-B14F-4D97-AF65-F5344CB8AC3E}">
        <p14:creationId xmlns:p14="http://schemas.microsoft.com/office/powerpoint/2010/main" val="507560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jp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hyperlink" Target="https://twodee.org/blog/" TargetMode="External"/><Relationship Id="rId6" Type="http://schemas.openxmlformats.org/officeDocument/2006/relationships/hyperlink" Target="https://www.adafruit.com/" TargetMode="External"/><Relationship Id="rId7" Type="http://schemas.openxmlformats.org/officeDocument/2006/relationships/hyperlink" Target="https://forum.arduino.cc/" TargetMode="External"/><Relationship Id="rId8" Type="http://schemas.openxmlformats.org/officeDocument/2006/relationships/hyperlink" Target="https://www.instructables.com/id/ANDI-Random-Rhythm-Generator-Electronics/" TargetMode="External"/><Relationship Id="rId9" Type="http://schemas.openxmlformats.org/officeDocument/2006/relationships/image" Target="../media/image3.png"/><Relationship Id="rId10"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5255531" y="4051554"/>
            <a:ext cx="1774403" cy="2708434"/>
          </a:xfrm>
          <a:prstGeom prst="rect">
            <a:avLst/>
          </a:prstGeom>
          <a:solidFill>
            <a:schemeClr val="accent5">
              <a:lumMod val="20000"/>
              <a:lumOff val="80000"/>
            </a:schemeClr>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800" dirty="0"/>
          </a:p>
        </p:txBody>
      </p:sp>
      <p:sp>
        <p:nvSpPr>
          <p:cNvPr id="15" name="TextBox 14"/>
          <p:cNvSpPr txBox="1"/>
          <p:nvPr/>
        </p:nvSpPr>
        <p:spPr>
          <a:xfrm>
            <a:off x="115503" y="109901"/>
            <a:ext cx="8923301" cy="1021556"/>
          </a:xfrm>
          <a:prstGeom prst="roundRect">
            <a:avLst/>
          </a:prstGeom>
          <a:solidFill>
            <a:srgbClr val="002060"/>
          </a:solidFill>
        </p:spPr>
        <p:txBody>
          <a:bodyPr wrap="square" rtlCol="0">
            <a:spAutoFit/>
          </a:bodyPr>
          <a:lstStyle/>
          <a:p>
            <a:pPr algn="ctr"/>
            <a:endParaRPr lang="en-US" sz="600" dirty="0">
              <a:solidFill>
                <a:schemeClr val="accent5">
                  <a:lumMod val="20000"/>
                  <a:lumOff val="80000"/>
                </a:schemeClr>
              </a:solidFill>
              <a:latin typeface="Franklin Gothic Book" charset="0"/>
              <a:ea typeface="Franklin Gothic Book" charset="0"/>
              <a:cs typeface="Franklin Gothic Book" charset="0"/>
            </a:endParaRPr>
          </a:p>
          <a:p>
            <a:pPr algn="ctr"/>
            <a:r>
              <a:rPr lang="en-US" sz="2400" dirty="0">
                <a:solidFill>
                  <a:schemeClr val="accent1">
                    <a:lumMod val="20000"/>
                    <a:lumOff val="80000"/>
                  </a:schemeClr>
                </a:solidFill>
                <a:latin typeface="Baskerville" charset="0"/>
                <a:ea typeface="Baskerville" charset="0"/>
                <a:cs typeface="Baskerville" charset="0"/>
              </a:rPr>
              <a:t>Designing a Digital, </a:t>
            </a:r>
            <a:r>
              <a:rPr lang="en-US" sz="2400" dirty="0" smtClean="0">
                <a:solidFill>
                  <a:schemeClr val="accent1">
                    <a:lumMod val="20000"/>
                    <a:lumOff val="80000"/>
                  </a:schemeClr>
                </a:solidFill>
                <a:latin typeface="Baskerville" charset="0"/>
                <a:ea typeface="Baskerville" charset="0"/>
                <a:cs typeface="Baskerville" charset="0"/>
              </a:rPr>
              <a:t>Interactive Music </a:t>
            </a:r>
            <a:r>
              <a:rPr lang="en-US" sz="2400" dirty="0">
                <a:solidFill>
                  <a:schemeClr val="accent1">
                    <a:lumMod val="20000"/>
                    <a:lumOff val="80000"/>
                  </a:schemeClr>
                </a:solidFill>
                <a:latin typeface="Baskerville" charset="0"/>
                <a:ea typeface="Baskerville" charset="0"/>
                <a:cs typeface="Baskerville" charset="0"/>
              </a:rPr>
              <a:t>Experience</a:t>
            </a:r>
          </a:p>
          <a:p>
            <a:pPr algn="ctr"/>
            <a:endParaRPr lang="en-US" sz="600" dirty="0">
              <a:solidFill>
                <a:schemeClr val="accent1">
                  <a:lumMod val="20000"/>
                  <a:lumOff val="80000"/>
                </a:schemeClr>
              </a:solidFill>
              <a:latin typeface="Baghdad" charset="-78"/>
              <a:ea typeface="Baghdad" charset="-78"/>
              <a:cs typeface="Baghdad" charset="-78"/>
            </a:endParaRPr>
          </a:p>
          <a:p>
            <a:pPr algn="ctr"/>
            <a:r>
              <a:rPr lang="en-US" sz="1200" dirty="0">
                <a:solidFill>
                  <a:schemeClr val="accent1">
                    <a:lumMod val="20000"/>
                    <a:lumOff val="80000"/>
                  </a:schemeClr>
                </a:solidFill>
                <a:latin typeface="Century" charset="0"/>
                <a:ea typeface="Century" charset="0"/>
                <a:cs typeface="Century" charset="0"/>
              </a:rPr>
              <a:t>Katrina Li, Viktor Chekovoi, Josephine Ramirez</a:t>
            </a:r>
          </a:p>
          <a:p>
            <a:pPr algn="ctr"/>
            <a:endParaRPr lang="en-US" sz="600" dirty="0">
              <a:solidFill>
                <a:schemeClr val="accent5">
                  <a:lumMod val="20000"/>
                  <a:lumOff val="80000"/>
                </a:schemeClr>
              </a:solidFill>
              <a:latin typeface="Baghdad" charset="-78"/>
              <a:ea typeface="Baghdad" charset="-78"/>
              <a:cs typeface="Baghdad" charset="-78"/>
            </a:endParaRPr>
          </a:p>
        </p:txBody>
      </p:sp>
      <p:sp>
        <p:nvSpPr>
          <p:cNvPr id="105" name="Rectangle 16"/>
          <p:cNvSpPr>
            <a:spLocks noChangeArrowheads="1"/>
          </p:cNvSpPr>
          <p:nvPr/>
        </p:nvSpPr>
        <p:spPr bwMode="auto">
          <a:xfrm>
            <a:off x="1660538" y="-47712"/>
            <a:ext cx="7483462" cy="50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6" name="TextBox 95"/>
          <p:cNvSpPr txBox="1"/>
          <p:nvPr/>
        </p:nvSpPr>
        <p:spPr>
          <a:xfrm flipH="1">
            <a:off x="123595" y="6169106"/>
            <a:ext cx="1499063" cy="584775"/>
          </a:xfrm>
          <a:prstGeom prst="rect">
            <a:avLst/>
          </a:prstGeom>
          <a:solidFill>
            <a:schemeClr val="accent5">
              <a:lumMod val="20000"/>
              <a:lumOff val="80000"/>
            </a:schemeClr>
          </a:solidFill>
        </p:spPr>
        <p:txBody>
          <a:bodyPr wrap="square" rtlCol="0">
            <a:spAutoFit/>
          </a:bodyPr>
          <a:lstStyle/>
          <a:p>
            <a:pPr lvl="0"/>
            <a:r>
              <a:rPr lang="en-US" sz="800" dirty="0">
                <a:solidFill>
                  <a:schemeClr val="accent1">
                    <a:lumMod val="75000"/>
                  </a:schemeClr>
                </a:solidFill>
              </a:rPr>
              <a:t>Future Design Ideas: </a:t>
            </a:r>
            <a:r>
              <a:rPr lang="en-US" sz="800" dirty="0"/>
              <a:t>Add pre-made background music;</a:t>
            </a:r>
          </a:p>
          <a:p>
            <a:pPr lvl="0"/>
            <a:r>
              <a:rPr lang="en-US" sz="800" dirty="0"/>
              <a:t>Improve user interface, make the controls more intuitive;</a:t>
            </a:r>
          </a:p>
        </p:txBody>
      </p:sp>
      <p:sp>
        <p:nvSpPr>
          <p:cNvPr id="119" name="TextBox 118"/>
          <p:cNvSpPr txBox="1"/>
          <p:nvPr/>
        </p:nvSpPr>
        <p:spPr>
          <a:xfrm>
            <a:off x="1761742" y="4046269"/>
            <a:ext cx="1703808" cy="2708434"/>
          </a:xfrm>
          <a:prstGeom prst="rect">
            <a:avLst/>
          </a:prstGeom>
          <a:solidFill>
            <a:schemeClr val="accent5">
              <a:lumMod val="20000"/>
              <a:lumOff val="80000"/>
            </a:schemeClr>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800" dirty="0"/>
          </a:p>
        </p:txBody>
      </p:sp>
      <p:sp>
        <p:nvSpPr>
          <p:cNvPr id="92" name="Terminator 91"/>
          <p:cNvSpPr/>
          <p:nvPr/>
        </p:nvSpPr>
        <p:spPr>
          <a:xfrm>
            <a:off x="1841761" y="5839180"/>
            <a:ext cx="646643" cy="796854"/>
          </a:xfrm>
          <a:prstGeom prst="flowChartTerminator">
            <a:avLst/>
          </a:prstGeom>
          <a:solidFill>
            <a:srgbClr val="2D01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algn="ctr">
              <a:spcBef>
                <a:spcPts val="0"/>
              </a:spcBef>
              <a:spcAft>
                <a:spcPts val="0"/>
              </a:spcAft>
            </a:pPr>
            <a:r>
              <a:rPr lang="en-US" sz="830" dirty="0">
                <a:effectLst/>
                <a:ea typeface="Times New Roman" charset="0"/>
              </a:rPr>
              <a:t>TOUCH SENSOR</a:t>
            </a:r>
          </a:p>
          <a:p>
            <a:pPr marL="0" marR="0" algn="ctr">
              <a:spcBef>
                <a:spcPts val="0"/>
              </a:spcBef>
              <a:spcAft>
                <a:spcPts val="0"/>
              </a:spcAft>
            </a:pPr>
            <a:r>
              <a:rPr lang="en-US" sz="830" dirty="0">
                <a:ea typeface="Times New Roman" charset="0"/>
              </a:rPr>
              <a:t>O</a:t>
            </a:r>
            <a:r>
              <a:rPr lang="en-US" sz="830" dirty="0" smtClean="0">
                <a:effectLst/>
                <a:ea typeface="Times New Roman" charset="0"/>
              </a:rPr>
              <a:t>ne </a:t>
            </a:r>
            <a:r>
              <a:rPr lang="en-US" sz="830" dirty="0">
                <a:effectLst/>
                <a:ea typeface="Times New Roman" charset="0"/>
              </a:rPr>
              <a:t>for each alligator </a:t>
            </a:r>
            <a:r>
              <a:rPr lang="en-US" sz="830" dirty="0" smtClean="0">
                <a:effectLst/>
                <a:ea typeface="Times New Roman" charset="0"/>
              </a:rPr>
              <a:t>clip </a:t>
            </a:r>
            <a:endParaRPr lang="en-US" sz="830" dirty="0">
              <a:effectLst/>
              <a:ea typeface="Times New Roman" charset="0"/>
            </a:endParaRPr>
          </a:p>
        </p:txBody>
      </p:sp>
      <p:sp>
        <p:nvSpPr>
          <p:cNvPr id="94" name="Terminator 93"/>
          <p:cNvSpPr/>
          <p:nvPr/>
        </p:nvSpPr>
        <p:spPr>
          <a:xfrm>
            <a:off x="1762771" y="4702735"/>
            <a:ext cx="799884" cy="639767"/>
          </a:xfrm>
          <a:prstGeom prst="flowChartTerminator">
            <a:avLst/>
          </a:prstGeom>
          <a:solidFill>
            <a:srgbClr val="2D01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algn="ctr">
              <a:spcBef>
                <a:spcPts val="0"/>
              </a:spcBef>
              <a:spcAft>
                <a:spcPts val="0"/>
              </a:spcAft>
            </a:pPr>
            <a:r>
              <a:rPr lang="en-US" sz="830" dirty="0">
                <a:effectLst/>
                <a:ea typeface="Times New Roman" charset="0"/>
              </a:rPr>
              <a:t>BIG BUTTONS</a:t>
            </a:r>
          </a:p>
          <a:p>
            <a:pPr marL="0" marR="0" algn="ctr">
              <a:spcBef>
                <a:spcPts val="0"/>
              </a:spcBef>
              <a:spcAft>
                <a:spcPts val="0"/>
              </a:spcAft>
            </a:pPr>
            <a:r>
              <a:rPr lang="en-US" sz="830" dirty="0">
                <a:effectLst/>
                <a:ea typeface="Times New Roman" charset="0"/>
              </a:rPr>
              <a:t>Set the </a:t>
            </a:r>
            <a:r>
              <a:rPr lang="en-US" sz="830" dirty="0" smtClean="0">
                <a:effectLst/>
                <a:ea typeface="Times New Roman" charset="0"/>
              </a:rPr>
              <a:t> initial values</a:t>
            </a:r>
            <a:endParaRPr lang="en-US" sz="830" dirty="0">
              <a:effectLst/>
              <a:ea typeface="Times New Roman" charset="0"/>
            </a:endParaRPr>
          </a:p>
        </p:txBody>
      </p:sp>
      <p:cxnSp>
        <p:nvCxnSpPr>
          <p:cNvPr id="98" name="Straight Arrow Connector 97"/>
          <p:cNvCxnSpPr/>
          <p:nvPr/>
        </p:nvCxnSpPr>
        <p:spPr>
          <a:xfrm>
            <a:off x="2569899" y="5278410"/>
            <a:ext cx="215172" cy="173342"/>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2217954" y="5632239"/>
            <a:ext cx="300717" cy="134787"/>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2992110" y="4892261"/>
            <a:ext cx="2" cy="559491"/>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2993903" y="5987222"/>
            <a:ext cx="8780" cy="272607"/>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sp>
        <p:nvSpPr>
          <p:cNvPr id="112" name="Round Diagonal Corner Rectangle 111"/>
          <p:cNvSpPr/>
          <p:nvPr/>
        </p:nvSpPr>
        <p:spPr>
          <a:xfrm>
            <a:off x="2599166" y="5525948"/>
            <a:ext cx="785889" cy="422038"/>
          </a:xfrm>
          <a:prstGeom prst="round2Diag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Damascus" charset="-78"/>
                <a:ea typeface="Damascus" charset="-78"/>
                <a:cs typeface="Damascus" charset="-78"/>
              </a:rPr>
              <a:t>Arduino</a:t>
            </a:r>
          </a:p>
        </p:txBody>
      </p:sp>
      <p:sp>
        <p:nvSpPr>
          <p:cNvPr id="113" name="Round Diagonal Corner Rectangle 112"/>
          <p:cNvSpPr/>
          <p:nvPr/>
        </p:nvSpPr>
        <p:spPr>
          <a:xfrm>
            <a:off x="2611531" y="6299065"/>
            <a:ext cx="773524" cy="428555"/>
          </a:xfrm>
          <a:prstGeom prst="round2DiagRect">
            <a:avLst/>
          </a:prstGeom>
          <a:solidFill>
            <a:srgbClr val="A1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Pure Data </a:t>
            </a:r>
          </a:p>
        </p:txBody>
      </p:sp>
      <p:sp>
        <p:nvSpPr>
          <p:cNvPr id="9" name="TextBox 8"/>
          <p:cNvSpPr txBox="1"/>
          <p:nvPr/>
        </p:nvSpPr>
        <p:spPr>
          <a:xfrm>
            <a:off x="123528" y="1206450"/>
            <a:ext cx="3334127" cy="302493"/>
          </a:xfrm>
          <a:prstGeom prst="round2SameRect">
            <a:avLst/>
          </a:prstGeom>
          <a:solidFill>
            <a:srgbClr val="578CDC"/>
          </a:solidFill>
          <a:ln>
            <a:noFill/>
          </a:ln>
        </p:spPr>
        <p:txBody>
          <a:bodyPr wrap="square" rtlCol="0">
            <a:spAutoFit/>
          </a:bodyPr>
          <a:lstStyle/>
          <a:p>
            <a:pPr algn="ctr"/>
            <a:r>
              <a:rPr lang="en-US" sz="1275" dirty="0">
                <a:solidFill>
                  <a:schemeClr val="bg1"/>
                </a:solidFill>
              </a:rPr>
              <a:t>Digital Drum</a:t>
            </a:r>
          </a:p>
        </p:txBody>
      </p:sp>
      <p:sp>
        <p:nvSpPr>
          <p:cNvPr id="19" name="TextBox 18"/>
          <p:cNvSpPr txBox="1"/>
          <p:nvPr/>
        </p:nvSpPr>
        <p:spPr>
          <a:xfrm>
            <a:off x="117987" y="1498517"/>
            <a:ext cx="3339668" cy="1169551"/>
          </a:xfrm>
          <a:prstGeom prst="rect">
            <a:avLst/>
          </a:prstGeom>
          <a:solidFill>
            <a:schemeClr val="accent5">
              <a:lumMod val="20000"/>
              <a:lumOff val="80000"/>
            </a:schemeClr>
          </a:solidFill>
        </p:spPr>
        <p:txBody>
          <a:bodyPr wrap="square" rtlCol="0">
            <a:spAutoFit/>
          </a:bodyPr>
          <a:lstStyle/>
          <a:p>
            <a:r>
              <a:rPr lang="en-US" sz="1000" dirty="0"/>
              <a:t>The goal of this project is to create an instrument that would allow a user to create their own, unique rhythms. This instrument has 12 alligator clips; each of them will play a different beat continuously when it touches a conductor. Using buttons on the breadboard, it is possible to change the delay between consequent sounds for each clip, as well as how many times the sound sample will play until the delay. </a:t>
            </a:r>
          </a:p>
        </p:txBody>
      </p:sp>
      <p:sp>
        <p:nvSpPr>
          <p:cNvPr id="93" name="Terminator 92"/>
          <p:cNvSpPr/>
          <p:nvPr/>
        </p:nvSpPr>
        <p:spPr>
          <a:xfrm>
            <a:off x="2488404" y="4180941"/>
            <a:ext cx="928047" cy="663933"/>
          </a:xfrm>
          <a:prstGeom prst="flowChartTerminator">
            <a:avLst/>
          </a:prstGeom>
          <a:solidFill>
            <a:srgbClr val="2D01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algn="ctr">
              <a:spcBef>
                <a:spcPts val="0"/>
              </a:spcBef>
              <a:spcAft>
                <a:spcPts val="0"/>
              </a:spcAft>
            </a:pPr>
            <a:r>
              <a:rPr lang="en-US" sz="830" dirty="0" smtClean="0">
                <a:effectLst/>
                <a:ea typeface="Times New Roman" charset="0"/>
              </a:rPr>
              <a:t>SMALL BUTTONS</a:t>
            </a:r>
          </a:p>
          <a:p>
            <a:pPr marL="0" marR="0" algn="ctr">
              <a:spcBef>
                <a:spcPts val="0"/>
              </a:spcBef>
              <a:spcAft>
                <a:spcPts val="0"/>
              </a:spcAft>
            </a:pPr>
            <a:r>
              <a:rPr lang="en-US" sz="830" dirty="0" smtClean="0">
                <a:effectLst/>
                <a:ea typeface="Times New Roman" charset="0"/>
              </a:rPr>
              <a:t>Change </a:t>
            </a:r>
            <a:r>
              <a:rPr lang="en-US" sz="830" dirty="0">
                <a:effectLst/>
                <a:ea typeface="Times New Roman" charset="0"/>
              </a:rPr>
              <a:t>the </a:t>
            </a:r>
            <a:r>
              <a:rPr lang="en-US" sz="830" dirty="0" smtClean="0">
                <a:effectLst/>
                <a:ea typeface="Times New Roman" charset="0"/>
              </a:rPr>
              <a:t>delay/number </a:t>
            </a:r>
            <a:r>
              <a:rPr lang="en-US" sz="830" dirty="0">
                <a:effectLst/>
                <a:ea typeface="Times New Roman" charset="0"/>
              </a:rPr>
              <a:t>of repeats</a:t>
            </a:r>
          </a:p>
        </p:txBody>
      </p:sp>
      <p:sp>
        <p:nvSpPr>
          <p:cNvPr id="22" name="Round Same Side Corner Rectangle 21"/>
          <p:cNvSpPr/>
          <p:nvPr/>
        </p:nvSpPr>
        <p:spPr>
          <a:xfrm>
            <a:off x="1761740" y="3806303"/>
            <a:ext cx="1703809" cy="280169"/>
          </a:xfrm>
          <a:prstGeom prst="round2SameRect">
            <a:avLst/>
          </a:prstGeom>
          <a:solidFill>
            <a:srgbClr val="57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0" dirty="0" smtClean="0"/>
              <a:t>How it Works</a:t>
            </a:r>
            <a:endParaRPr lang="en-US" sz="1280" dirty="0"/>
          </a:p>
        </p:txBody>
      </p:sp>
      <p:pic>
        <p:nvPicPr>
          <p:cNvPr id="51" name="Picture 50"/>
          <p:cNvPicPr>
            <a:picLocks noChangeAspect="1"/>
          </p:cNvPicPr>
          <p:nvPr/>
        </p:nvPicPr>
        <p:blipFill rotWithShape="1">
          <a:blip r:embed="rId3">
            <a:extLst>
              <a:ext uri="{28A0092B-C50C-407E-A947-70E740481C1C}">
                <a14:useLocalDpi xmlns:a14="http://schemas.microsoft.com/office/drawing/2010/main" val="0"/>
              </a:ext>
            </a:extLst>
          </a:blip>
          <a:srcRect l="17073" t="12496" r="9735" b="15914"/>
          <a:stretch/>
        </p:blipFill>
        <p:spPr>
          <a:xfrm>
            <a:off x="1919514" y="2829559"/>
            <a:ext cx="1249107" cy="855760"/>
          </a:xfrm>
          <a:prstGeom prst="rect">
            <a:avLst/>
          </a:prstGeom>
        </p:spPr>
      </p:pic>
      <p:sp>
        <p:nvSpPr>
          <p:cNvPr id="89" name="TextBox 88"/>
          <p:cNvSpPr txBox="1"/>
          <p:nvPr/>
        </p:nvSpPr>
        <p:spPr>
          <a:xfrm>
            <a:off x="117985" y="4089561"/>
            <a:ext cx="1497363" cy="1938992"/>
          </a:xfrm>
          <a:prstGeom prst="rect">
            <a:avLst/>
          </a:prstGeom>
          <a:solidFill>
            <a:schemeClr val="accent5">
              <a:lumMod val="20000"/>
              <a:lumOff val="80000"/>
            </a:schemeClr>
          </a:solidFill>
        </p:spPr>
        <p:txBody>
          <a:bodyPr wrap="square" rtlCol="0">
            <a:spAutoFit/>
          </a:bodyPr>
          <a:lstStyle/>
          <a:p>
            <a:pPr marL="171450" lvl="0" indent="-171450">
              <a:buFont typeface="Arial" charset="0"/>
              <a:buChar char="•"/>
            </a:pPr>
            <a:r>
              <a:rPr lang="en-US" sz="1000" dirty="0"/>
              <a:t>Implementing repeats – </a:t>
            </a:r>
            <a:r>
              <a:rPr lang="en-US" sz="1000" dirty="0" smtClean="0"/>
              <a:t>Pure Data </a:t>
            </a:r>
            <a:r>
              <a:rPr lang="en-US" sz="1000" dirty="0"/>
              <a:t>doesn’t have an object for that, and we had to design it ourselves;</a:t>
            </a:r>
          </a:p>
          <a:p>
            <a:pPr marL="171450" lvl="0" indent="-171450">
              <a:buFont typeface="Arial" charset="0"/>
              <a:buChar char="•"/>
            </a:pPr>
            <a:r>
              <a:rPr lang="en-US" sz="1000" dirty="0"/>
              <a:t>Hardware </a:t>
            </a:r>
            <a:r>
              <a:rPr lang="en-US" sz="1000" dirty="0" smtClean="0"/>
              <a:t>optimization </a:t>
            </a:r>
            <a:r>
              <a:rPr lang="mr-IN" sz="1000" dirty="0" smtClean="0"/>
              <a:t>–</a:t>
            </a:r>
            <a:r>
              <a:rPr lang="en-US" sz="1000" dirty="0" smtClean="0"/>
              <a:t> to arrange sufficient button ports for 18 buttons</a:t>
            </a:r>
            <a:endParaRPr lang="en-US" sz="1000" dirty="0"/>
          </a:p>
          <a:p>
            <a:pPr marL="171450" lvl="0" indent="-171450">
              <a:buFont typeface="Arial" charset="0"/>
              <a:buChar char="•"/>
            </a:pPr>
            <a:r>
              <a:rPr lang="en-US" sz="1000" dirty="0"/>
              <a:t>Not getting confused in the wiring</a:t>
            </a:r>
          </a:p>
        </p:txBody>
      </p:sp>
      <p:sp>
        <p:nvSpPr>
          <p:cNvPr id="95" name="Round Same Side Corner Rectangle 94"/>
          <p:cNvSpPr/>
          <p:nvPr/>
        </p:nvSpPr>
        <p:spPr>
          <a:xfrm>
            <a:off x="117986" y="3815359"/>
            <a:ext cx="1497363" cy="271113"/>
          </a:xfrm>
          <a:prstGeom prst="round2SameRect">
            <a:avLst/>
          </a:prstGeom>
          <a:solidFill>
            <a:srgbClr val="57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0" dirty="0" smtClean="0">
                <a:solidFill>
                  <a:schemeClr val="bg1"/>
                </a:solidFill>
              </a:rPr>
              <a:t>Challenges</a:t>
            </a:r>
            <a:endParaRPr lang="en-US" sz="1280" dirty="0">
              <a:solidFill>
                <a:schemeClr val="bg1"/>
              </a:solidFill>
            </a:endParaRPr>
          </a:p>
        </p:txBody>
      </p:sp>
      <p:grpSp>
        <p:nvGrpSpPr>
          <p:cNvPr id="54" name="Group 53"/>
          <p:cNvGrpSpPr/>
          <p:nvPr/>
        </p:nvGrpSpPr>
        <p:grpSpPr>
          <a:xfrm>
            <a:off x="3602527" y="5185518"/>
            <a:ext cx="1498639" cy="958178"/>
            <a:chOff x="3697532" y="5078227"/>
            <a:chExt cx="1520069" cy="958178"/>
          </a:xfrm>
        </p:grpSpPr>
        <p:sp>
          <p:nvSpPr>
            <p:cNvPr id="37" name="TextBox 36"/>
            <p:cNvSpPr txBox="1"/>
            <p:nvPr/>
          </p:nvSpPr>
          <p:spPr>
            <a:xfrm>
              <a:off x="3697532" y="5328519"/>
              <a:ext cx="1520069" cy="707886"/>
            </a:xfrm>
            <a:prstGeom prst="rect">
              <a:avLst/>
            </a:prstGeom>
            <a:solidFill>
              <a:schemeClr val="accent5">
                <a:lumMod val="20000"/>
                <a:lumOff val="80000"/>
              </a:schemeClr>
            </a:solidFill>
          </p:spPr>
          <p:txBody>
            <a:bodyPr wrap="square" rtlCol="0">
              <a:spAutoFit/>
            </a:bodyPr>
            <a:lstStyle/>
            <a:p>
              <a:pPr marL="171450" indent="-171450">
                <a:buFont typeface="Arial" charset="0"/>
                <a:buChar char="•"/>
              </a:pPr>
              <a:r>
                <a:rPr lang="en-US" sz="1000" dirty="0" smtClean="0"/>
                <a:t>Mounting </a:t>
              </a:r>
              <a:r>
                <a:rPr lang="en-US" sz="1000" dirty="0" smtClean="0"/>
                <a:t>hardware </a:t>
              </a:r>
              <a:r>
                <a:rPr lang="en-US" sz="1000" dirty="0" smtClean="0"/>
                <a:t>to the user interface.                             </a:t>
              </a:r>
            </a:p>
            <a:p>
              <a:pPr marL="171450" indent="-171450">
                <a:buFont typeface="Arial" charset="0"/>
                <a:buChar char="•"/>
              </a:pPr>
              <a:r>
                <a:rPr lang="en-US" sz="1000" dirty="0" smtClean="0"/>
                <a:t>Controlling 4 color sensors</a:t>
              </a:r>
            </a:p>
          </p:txBody>
        </p:sp>
        <p:sp>
          <p:nvSpPr>
            <p:cNvPr id="40" name="Round Same Side Corner Rectangle 39"/>
            <p:cNvSpPr/>
            <p:nvPr/>
          </p:nvSpPr>
          <p:spPr>
            <a:xfrm>
              <a:off x="3697532" y="5078227"/>
              <a:ext cx="1520069" cy="271113"/>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0" dirty="0" smtClean="0">
                  <a:solidFill>
                    <a:schemeClr val="bg1"/>
                  </a:solidFill>
                </a:rPr>
                <a:t>Challenges</a:t>
              </a:r>
              <a:endParaRPr lang="en-US" sz="1280" dirty="0">
                <a:solidFill>
                  <a:schemeClr val="bg1"/>
                </a:solidFill>
              </a:endParaRPr>
            </a:p>
          </p:txBody>
        </p:sp>
      </p:grpSp>
      <p:sp>
        <p:nvSpPr>
          <p:cNvPr id="77" name="Round Diagonal Corner Rectangle 76"/>
          <p:cNvSpPr/>
          <p:nvPr/>
        </p:nvSpPr>
        <p:spPr>
          <a:xfrm>
            <a:off x="6108753" y="5425634"/>
            <a:ext cx="814504" cy="422038"/>
          </a:xfrm>
          <a:prstGeom prst="round2Diag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Damascus" charset="-78"/>
                <a:ea typeface="Damascus" charset="-78"/>
                <a:cs typeface="Damascus" charset="-78"/>
              </a:rPr>
              <a:t>Arduino</a:t>
            </a:r>
          </a:p>
        </p:txBody>
      </p:sp>
      <p:cxnSp>
        <p:nvCxnSpPr>
          <p:cNvPr id="78" name="Straight Arrow Connector 77"/>
          <p:cNvCxnSpPr/>
          <p:nvPr/>
        </p:nvCxnSpPr>
        <p:spPr>
          <a:xfrm flipH="1">
            <a:off x="6516005" y="5137878"/>
            <a:ext cx="1949" cy="246109"/>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sp>
        <p:nvSpPr>
          <p:cNvPr id="79" name="Terminator 78"/>
          <p:cNvSpPr/>
          <p:nvPr/>
        </p:nvSpPr>
        <p:spPr>
          <a:xfrm>
            <a:off x="6089110" y="4233466"/>
            <a:ext cx="933577" cy="833146"/>
          </a:xfrm>
          <a:prstGeom prst="flowChartTerminator">
            <a:avLst/>
          </a:prstGeom>
          <a:solidFill>
            <a:srgbClr val="2D0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25" b="1" dirty="0" smtClean="0"/>
              <a:t>1    Send </a:t>
            </a:r>
            <a:r>
              <a:rPr lang="en-US" sz="825" b="1" dirty="0"/>
              <a:t>the </a:t>
            </a:r>
            <a:r>
              <a:rPr lang="en-US" sz="825" b="1" dirty="0" smtClean="0"/>
              <a:t>color sensor </a:t>
            </a:r>
            <a:r>
              <a:rPr lang="en-US" sz="825" b="1" dirty="0"/>
              <a:t>value for string name (R,G,B,Y = G,D,A,E)</a:t>
            </a:r>
          </a:p>
        </p:txBody>
      </p:sp>
      <p:sp>
        <p:nvSpPr>
          <p:cNvPr id="80" name="Terminator 79"/>
          <p:cNvSpPr/>
          <p:nvPr/>
        </p:nvSpPr>
        <p:spPr>
          <a:xfrm>
            <a:off x="5299988" y="4370891"/>
            <a:ext cx="717316" cy="706889"/>
          </a:xfrm>
          <a:prstGeom prst="flowChartTerminator">
            <a:avLst/>
          </a:prstGeom>
          <a:solidFill>
            <a:srgbClr val="2D0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25" dirty="0"/>
              <a:t>2  Which color sensor is being used</a:t>
            </a:r>
          </a:p>
        </p:txBody>
      </p:sp>
      <p:cxnSp>
        <p:nvCxnSpPr>
          <p:cNvPr id="81" name="Straight Arrow Connector 80"/>
          <p:cNvCxnSpPr/>
          <p:nvPr/>
        </p:nvCxnSpPr>
        <p:spPr>
          <a:xfrm>
            <a:off x="5807392" y="5143470"/>
            <a:ext cx="195938" cy="184602"/>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sp>
        <p:nvSpPr>
          <p:cNvPr id="82" name="Terminator 81"/>
          <p:cNvSpPr/>
          <p:nvPr/>
        </p:nvSpPr>
        <p:spPr>
          <a:xfrm>
            <a:off x="5299988" y="5737839"/>
            <a:ext cx="688824" cy="717595"/>
          </a:xfrm>
          <a:prstGeom prst="flowChartTerminator">
            <a:avLst/>
          </a:prstGeom>
          <a:solidFill>
            <a:srgbClr val="2D0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t>3  Flex Sensor angle = 0 or 1 for on or off</a:t>
            </a:r>
          </a:p>
        </p:txBody>
      </p:sp>
      <p:cxnSp>
        <p:nvCxnSpPr>
          <p:cNvPr id="83" name="Straight Arrow Connector 82"/>
          <p:cNvCxnSpPr/>
          <p:nvPr/>
        </p:nvCxnSpPr>
        <p:spPr>
          <a:xfrm flipV="1">
            <a:off x="6016309" y="5881201"/>
            <a:ext cx="182254" cy="198376"/>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flipH="1">
            <a:off x="3598446" y="6277953"/>
            <a:ext cx="1491651" cy="479042"/>
          </a:xfrm>
          <a:prstGeom prst="rect">
            <a:avLst/>
          </a:prstGeom>
          <a:solidFill>
            <a:schemeClr val="accent5">
              <a:lumMod val="20000"/>
              <a:lumOff val="80000"/>
            </a:schemeClr>
          </a:solidFill>
        </p:spPr>
        <p:txBody>
          <a:bodyPr wrap="square" rtlCol="0">
            <a:spAutoFit/>
          </a:bodyPr>
          <a:lstStyle/>
          <a:p>
            <a:r>
              <a:rPr lang="en-US" sz="800" dirty="0">
                <a:solidFill>
                  <a:schemeClr val="accent1">
                    <a:lumMod val="75000"/>
                  </a:schemeClr>
                </a:solidFill>
              </a:rPr>
              <a:t>Future Design Ideas: </a:t>
            </a:r>
            <a:r>
              <a:rPr lang="en-US" sz="800" dirty="0"/>
              <a:t>Include the possibility to shift for a more realistic experience.</a:t>
            </a:r>
          </a:p>
        </p:txBody>
      </p:sp>
      <p:sp>
        <p:nvSpPr>
          <p:cNvPr id="84" name="Round Diagonal Corner Rectangle 83"/>
          <p:cNvSpPr/>
          <p:nvPr/>
        </p:nvSpPr>
        <p:spPr>
          <a:xfrm>
            <a:off x="6133859" y="6274492"/>
            <a:ext cx="773524" cy="428555"/>
          </a:xfrm>
          <a:prstGeom prst="round2DiagRect">
            <a:avLst/>
          </a:prstGeom>
          <a:solidFill>
            <a:srgbClr val="A13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Pure Data </a:t>
            </a:r>
          </a:p>
        </p:txBody>
      </p:sp>
      <p:cxnSp>
        <p:nvCxnSpPr>
          <p:cNvPr id="85" name="Straight Arrow Connector 84"/>
          <p:cNvCxnSpPr/>
          <p:nvPr/>
        </p:nvCxnSpPr>
        <p:spPr>
          <a:xfrm>
            <a:off x="6525934" y="5894143"/>
            <a:ext cx="0" cy="337833"/>
          </a:xfrm>
          <a:prstGeom prst="straightConnector1">
            <a:avLst/>
          </a:prstGeom>
          <a:ln w="57150">
            <a:solidFill>
              <a:srgbClr val="305EEB"/>
            </a:solidFill>
            <a:tailEnd type="triangle"/>
          </a:ln>
        </p:spPr>
        <p:style>
          <a:lnRef idx="1">
            <a:schemeClr val="accent1"/>
          </a:lnRef>
          <a:fillRef idx="0">
            <a:schemeClr val="accent1"/>
          </a:fillRef>
          <a:effectRef idx="0">
            <a:schemeClr val="accent1"/>
          </a:effectRef>
          <a:fontRef idx="minor">
            <a:schemeClr val="tx1"/>
          </a:fontRef>
        </p:style>
      </p:cxnSp>
      <p:sp>
        <p:nvSpPr>
          <p:cNvPr id="86" name="Round Same Side Corner Rectangle 85"/>
          <p:cNvSpPr/>
          <p:nvPr/>
        </p:nvSpPr>
        <p:spPr>
          <a:xfrm>
            <a:off x="5240961" y="3806645"/>
            <a:ext cx="1796318" cy="300972"/>
          </a:xfrm>
          <a:prstGeom prst="round2SameRect">
            <a:avLst/>
          </a:prstGeom>
          <a:solidFill>
            <a:srgbClr val="2B6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0" dirty="0" smtClean="0">
                <a:solidFill>
                  <a:schemeClr val="bg1"/>
                </a:solidFill>
              </a:rPr>
              <a:t>How it Works</a:t>
            </a:r>
            <a:endParaRPr lang="en-US" sz="1280" dirty="0">
              <a:solidFill>
                <a:schemeClr val="bg1"/>
              </a:solidFill>
            </a:endParaRPr>
          </a:p>
        </p:txBody>
      </p:sp>
      <p:grpSp>
        <p:nvGrpSpPr>
          <p:cNvPr id="27" name="Group 26"/>
          <p:cNvGrpSpPr/>
          <p:nvPr/>
        </p:nvGrpSpPr>
        <p:grpSpPr>
          <a:xfrm>
            <a:off x="3598446" y="1207322"/>
            <a:ext cx="3420695" cy="1164420"/>
            <a:chOff x="3622999" y="1207322"/>
            <a:chExt cx="3396142" cy="1164420"/>
          </a:xfrm>
        </p:grpSpPr>
        <p:sp>
          <p:nvSpPr>
            <p:cNvPr id="4" name="TextBox 3"/>
            <p:cNvSpPr txBox="1"/>
            <p:nvPr/>
          </p:nvSpPr>
          <p:spPr>
            <a:xfrm>
              <a:off x="3622999" y="1509968"/>
              <a:ext cx="3396142" cy="861774"/>
            </a:xfrm>
            <a:prstGeom prst="rect">
              <a:avLst/>
            </a:prstGeom>
            <a:solidFill>
              <a:schemeClr val="accent5">
                <a:lumMod val="20000"/>
                <a:lumOff val="80000"/>
              </a:schemeClr>
            </a:solidFill>
          </p:spPr>
          <p:txBody>
            <a:bodyPr wrap="square" rtlCol="0">
              <a:spAutoFit/>
            </a:bodyPr>
            <a:lstStyle/>
            <a:p>
              <a:r>
                <a:rPr lang="en-US" sz="1000" dirty="0" smtClean="0"/>
                <a:t>   Designed </a:t>
              </a:r>
              <a:r>
                <a:rPr lang="en-US" sz="1000" dirty="0"/>
                <a:t>to simulate a violin, the digital violin uses both flex and color sensors to optimize violin like positions and sounds. A glove is used to mount the sensors, and create a wearable interface for the user. In pure data, the numbers sent from the sensor are sent through a logic flow.</a:t>
              </a:r>
            </a:p>
          </p:txBody>
        </p:sp>
        <p:sp>
          <p:nvSpPr>
            <p:cNvPr id="28" name="Round Same Side Corner Rectangle 27"/>
            <p:cNvSpPr/>
            <p:nvPr/>
          </p:nvSpPr>
          <p:spPr>
            <a:xfrm>
              <a:off x="3622999" y="1207322"/>
              <a:ext cx="3396142" cy="302493"/>
            </a:xfrm>
            <a:prstGeom prst="round2SameRect">
              <a:avLst/>
            </a:prstGeom>
            <a:solidFill>
              <a:srgbClr val="2B6D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solidFill>
                    <a:schemeClr val="bg1"/>
                  </a:solidFill>
                </a:rPr>
                <a:t>Digital </a:t>
              </a:r>
              <a:r>
                <a:rPr lang="en-US" sz="1275" dirty="0" smtClean="0">
                  <a:solidFill>
                    <a:schemeClr val="bg1"/>
                  </a:solidFill>
                </a:rPr>
                <a:t>Violin</a:t>
              </a:r>
              <a:endParaRPr lang="en-US" sz="1275" dirty="0">
                <a:solidFill>
                  <a:schemeClr val="bg1"/>
                </a:solidFill>
              </a:endParaRPr>
            </a:p>
          </p:txBody>
        </p:sp>
      </p:gr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0001" t="6819" r="7777" b="5059"/>
          <a:stretch/>
        </p:blipFill>
        <p:spPr>
          <a:xfrm>
            <a:off x="5240961" y="2499728"/>
            <a:ext cx="1788974" cy="1133967"/>
          </a:xfrm>
          <a:prstGeom prst="rect">
            <a:avLst/>
          </a:prstGeom>
        </p:spPr>
      </p:pic>
      <p:pic>
        <p:nvPicPr>
          <p:cNvPr id="104" name="Picture 103"/>
          <p:cNvPicPr>
            <a:picLocks noChangeAspect="1"/>
          </p:cNvPicPr>
          <p:nvPr/>
        </p:nvPicPr>
        <p:blipFill rotWithShape="1">
          <a:blip r:embed="rId4">
            <a:extLst>
              <a:ext uri="{28A0092B-C50C-407E-A947-70E740481C1C}">
                <a14:useLocalDpi xmlns:a14="http://schemas.microsoft.com/office/drawing/2010/main" val="0"/>
              </a:ext>
            </a:extLst>
          </a:blip>
          <a:srcRect l="10001" t="6819" r="7777" b="5059"/>
          <a:stretch/>
        </p:blipFill>
        <p:spPr>
          <a:xfrm>
            <a:off x="3616229" y="2502911"/>
            <a:ext cx="1480229" cy="1269978"/>
          </a:xfrm>
          <a:prstGeom prst="rect">
            <a:avLst/>
          </a:prstGeom>
        </p:spPr>
      </p:pic>
      <p:pic>
        <p:nvPicPr>
          <p:cNvPr id="107" name="Picture 106"/>
          <p:cNvPicPr>
            <a:picLocks noChangeAspect="1"/>
          </p:cNvPicPr>
          <p:nvPr/>
        </p:nvPicPr>
        <p:blipFill rotWithShape="1">
          <a:blip r:embed="rId4">
            <a:extLst>
              <a:ext uri="{28A0092B-C50C-407E-A947-70E740481C1C}">
                <a14:useLocalDpi xmlns:a14="http://schemas.microsoft.com/office/drawing/2010/main" val="0"/>
              </a:ext>
            </a:extLst>
          </a:blip>
          <a:srcRect l="10001" t="6819" r="7777" b="5059"/>
          <a:stretch/>
        </p:blipFill>
        <p:spPr>
          <a:xfrm>
            <a:off x="3606368" y="3915980"/>
            <a:ext cx="1492334" cy="1126447"/>
          </a:xfrm>
          <a:prstGeom prst="rect">
            <a:avLst/>
          </a:prstGeom>
        </p:spPr>
      </p:pic>
      <p:sp>
        <p:nvSpPr>
          <p:cNvPr id="29" name="TextBox 28"/>
          <p:cNvSpPr txBox="1"/>
          <p:nvPr/>
        </p:nvSpPr>
        <p:spPr>
          <a:xfrm>
            <a:off x="7195367" y="5940886"/>
            <a:ext cx="1843436" cy="819455"/>
          </a:xfrm>
          <a:prstGeom prst="rect">
            <a:avLst/>
          </a:prstGeom>
          <a:solidFill>
            <a:schemeClr val="accent5">
              <a:lumMod val="20000"/>
              <a:lumOff val="80000"/>
            </a:schemeClr>
          </a:solidFill>
        </p:spPr>
        <p:txBody>
          <a:bodyPr wrap="square" rtlCol="0">
            <a:spAutoFit/>
          </a:bodyPr>
          <a:lstStyle/>
          <a:p>
            <a:r>
              <a:rPr lang="en-US" sz="675" dirty="0"/>
              <a:t>Professor: Chris Johnson</a:t>
            </a:r>
          </a:p>
          <a:p>
            <a:r>
              <a:rPr lang="en-US" sz="675" u="sng" dirty="0">
                <a:hlinkClick r:id="rId5"/>
              </a:rPr>
              <a:t>https://twodee.org/blog/</a:t>
            </a:r>
            <a:endParaRPr lang="en-US" sz="675" dirty="0"/>
          </a:p>
          <a:p>
            <a:r>
              <a:rPr lang="en-US" sz="675" dirty="0"/>
              <a:t>Research Assistant: Sam Wiseman</a:t>
            </a:r>
          </a:p>
          <a:p>
            <a:r>
              <a:rPr lang="en-US" sz="675" u="sng" dirty="0">
                <a:hlinkClick r:id="rId6"/>
              </a:rPr>
              <a:t>https://www.adafruit.com</a:t>
            </a:r>
            <a:endParaRPr lang="en-US" sz="675" dirty="0"/>
          </a:p>
          <a:p>
            <a:r>
              <a:rPr lang="en-US" sz="675" u="sng" dirty="0">
                <a:hlinkClick r:id="rId7"/>
              </a:rPr>
              <a:t>https://forum.arduino.cc</a:t>
            </a:r>
            <a:endParaRPr lang="en-US" sz="675" dirty="0"/>
          </a:p>
          <a:p>
            <a:r>
              <a:rPr lang="en-US" sz="675" u="sng" dirty="0">
                <a:hlinkClick r:id="rId8"/>
              </a:rPr>
              <a:t>https://www.instructables.com/id/ANDI-Random-Rhythm-Generator-Electronics/</a:t>
            </a:r>
            <a:endParaRPr lang="en-US" sz="675" dirty="0"/>
          </a:p>
        </p:txBody>
      </p:sp>
      <p:sp>
        <p:nvSpPr>
          <p:cNvPr id="11" name="TextBox 10"/>
          <p:cNvSpPr txBox="1"/>
          <p:nvPr/>
        </p:nvSpPr>
        <p:spPr>
          <a:xfrm>
            <a:off x="7195367" y="5676233"/>
            <a:ext cx="1843436" cy="302493"/>
          </a:xfrm>
          <a:prstGeom prst="round2SameRect">
            <a:avLst/>
          </a:prstGeom>
          <a:solidFill>
            <a:schemeClr val="accent5">
              <a:lumMod val="50000"/>
            </a:schemeClr>
          </a:solidFill>
        </p:spPr>
        <p:txBody>
          <a:bodyPr wrap="square" rtlCol="0">
            <a:spAutoFit/>
          </a:bodyPr>
          <a:lstStyle/>
          <a:p>
            <a:pPr algn="ctr"/>
            <a:r>
              <a:rPr lang="en-US" sz="1275" dirty="0">
                <a:solidFill>
                  <a:schemeClr val="accent5">
                    <a:lumMod val="20000"/>
                    <a:lumOff val="80000"/>
                  </a:schemeClr>
                </a:solidFill>
              </a:rPr>
              <a:t>References</a:t>
            </a:r>
          </a:p>
        </p:txBody>
      </p:sp>
      <p:sp>
        <p:nvSpPr>
          <p:cNvPr id="31" name="TextBox 30"/>
          <p:cNvSpPr txBox="1"/>
          <p:nvPr/>
        </p:nvSpPr>
        <p:spPr>
          <a:xfrm>
            <a:off x="7181782" y="1490874"/>
            <a:ext cx="1857021" cy="4039567"/>
          </a:xfrm>
          <a:prstGeom prst="rect">
            <a:avLst/>
          </a:prstGeom>
          <a:solidFill>
            <a:schemeClr val="accent5">
              <a:lumMod val="20000"/>
              <a:lumOff val="80000"/>
            </a:schemeClr>
          </a:solidFill>
        </p:spPr>
        <p:txBody>
          <a:bodyPr wrap="square" rtlCol="0">
            <a:spAutoFit/>
          </a:bodyPr>
          <a:lstStyle/>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a:p>
            <a:endParaRPr lang="en-US" sz="1350" dirty="0"/>
          </a:p>
          <a:p>
            <a:endParaRPr lang="en-US" sz="1350" dirty="0" smtClean="0"/>
          </a:p>
        </p:txBody>
      </p:sp>
      <p:sp>
        <p:nvSpPr>
          <p:cNvPr id="33" name="Round Same Side Corner Rectangle 32"/>
          <p:cNvSpPr/>
          <p:nvPr/>
        </p:nvSpPr>
        <p:spPr>
          <a:xfrm>
            <a:off x="7184485" y="1206450"/>
            <a:ext cx="1854319" cy="309849"/>
          </a:xfrm>
          <a:prstGeom prst="round2Same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5" dirty="0"/>
              <a:t>Software &amp; Hardware</a:t>
            </a:r>
          </a:p>
        </p:txBody>
      </p:sp>
      <p:pic>
        <p:nvPicPr>
          <p:cNvPr id="90" name="Picture 89"/>
          <p:cNvPicPr>
            <a:picLocks noChangeAspect="1"/>
          </p:cNvPicPr>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l="3872" t="3945" r="15355" b="5086"/>
          <a:stretch/>
        </p:blipFill>
        <p:spPr>
          <a:xfrm rot="16200000">
            <a:off x="8288600" y="1441623"/>
            <a:ext cx="446387" cy="691535"/>
          </a:xfrm>
          <a:prstGeom prst="rect">
            <a:avLst/>
          </a:prstGeom>
        </p:spPr>
      </p:pic>
      <p:sp>
        <p:nvSpPr>
          <p:cNvPr id="91" name="TextBox 90"/>
          <p:cNvSpPr txBox="1"/>
          <p:nvPr/>
        </p:nvSpPr>
        <p:spPr>
          <a:xfrm>
            <a:off x="7282857" y="1591791"/>
            <a:ext cx="960526" cy="369332"/>
          </a:xfrm>
          <a:prstGeom prst="rect">
            <a:avLst/>
          </a:prstGeom>
          <a:noFill/>
        </p:spPr>
        <p:txBody>
          <a:bodyPr wrap="square" rtlCol="0">
            <a:spAutoFit/>
          </a:bodyPr>
          <a:lstStyle/>
          <a:p>
            <a:r>
              <a:rPr lang="en-US" sz="900" dirty="0"/>
              <a:t>TCA9548A</a:t>
            </a:r>
          </a:p>
          <a:p>
            <a:r>
              <a:rPr lang="en-US" sz="900" dirty="0" smtClean="0"/>
              <a:t>multiplexer</a:t>
            </a:r>
            <a:endParaRPr lang="en-US" sz="900" dirty="0"/>
          </a:p>
        </p:txBody>
      </p:sp>
      <p:pic>
        <p:nvPicPr>
          <p:cNvPr id="24" name="Picture 23"/>
          <p:cNvPicPr>
            <a:picLocks noChangeAspect="1"/>
          </p:cNvPicPr>
          <p:nvPr/>
        </p:nvPicPr>
        <p:blipFill rotWithShape="1">
          <a:blip r:embed="rId10">
            <a:clrChange>
              <a:clrFrom>
                <a:srgbClr val="D9D9D9"/>
              </a:clrFrom>
              <a:clrTo>
                <a:srgbClr val="D9D9D9">
                  <a:alpha val="0"/>
                </a:srgbClr>
              </a:clrTo>
            </a:clrChange>
            <a:extLst>
              <a:ext uri="{28A0092B-C50C-407E-A947-70E740481C1C}">
                <a14:useLocalDpi xmlns:a14="http://schemas.microsoft.com/office/drawing/2010/main" val="0"/>
              </a:ext>
            </a:extLst>
          </a:blip>
          <a:srcRect l="70630" r="5983" b="67990"/>
          <a:stretch/>
        </p:blipFill>
        <p:spPr>
          <a:xfrm>
            <a:off x="7393316" y="2078850"/>
            <a:ext cx="460095" cy="448337"/>
          </a:xfrm>
          <a:prstGeom prst="rect">
            <a:avLst/>
          </a:prstGeom>
        </p:spPr>
      </p:pic>
      <p:sp>
        <p:nvSpPr>
          <p:cNvPr id="25" name="Rectangle 24"/>
          <p:cNvSpPr/>
          <p:nvPr/>
        </p:nvSpPr>
        <p:spPr>
          <a:xfrm>
            <a:off x="8032018" y="2048541"/>
            <a:ext cx="969301" cy="507831"/>
          </a:xfrm>
          <a:prstGeom prst="rect">
            <a:avLst/>
          </a:prstGeom>
        </p:spPr>
        <p:txBody>
          <a:bodyPr wrap="square">
            <a:spAutoFit/>
          </a:bodyPr>
          <a:lstStyle/>
          <a:p>
            <a:r>
              <a:rPr lang="en-US" sz="900" dirty="0"/>
              <a:t>TCS34725 </a:t>
            </a:r>
          </a:p>
          <a:p>
            <a:r>
              <a:rPr lang="en-US" sz="900" dirty="0" smtClean="0"/>
              <a:t>RGB color measurement</a:t>
            </a:r>
            <a:endParaRPr lang="en-US" sz="900" dirty="0"/>
          </a:p>
        </p:txBody>
      </p:sp>
      <p:sp>
        <p:nvSpPr>
          <p:cNvPr id="34" name="TextBox 33"/>
          <p:cNvSpPr txBox="1"/>
          <p:nvPr/>
        </p:nvSpPr>
        <p:spPr>
          <a:xfrm>
            <a:off x="7282857" y="2554155"/>
            <a:ext cx="1191352" cy="369332"/>
          </a:xfrm>
          <a:prstGeom prst="rect">
            <a:avLst/>
          </a:prstGeom>
          <a:noFill/>
        </p:spPr>
        <p:txBody>
          <a:bodyPr wrap="none" rtlCol="0">
            <a:spAutoFit/>
          </a:bodyPr>
          <a:lstStyle/>
          <a:p>
            <a:r>
              <a:rPr lang="en-US" sz="900" dirty="0"/>
              <a:t>Flex sensor</a:t>
            </a:r>
          </a:p>
          <a:p>
            <a:r>
              <a:rPr lang="en-US" sz="900" dirty="0" smtClean="0"/>
              <a:t>Measures </a:t>
            </a:r>
            <a:r>
              <a:rPr lang="en-US" sz="900" dirty="0"/>
              <a:t>bend angle</a:t>
            </a:r>
          </a:p>
        </p:txBody>
      </p:sp>
      <p:pic>
        <p:nvPicPr>
          <p:cNvPr id="35" name="Picture 34"/>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r="27029"/>
          <a:stretch/>
        </p:blipFill>
        <p:spPr>
          <a:xfrm rot="14904678">
            <a:off x="8184962" y="2453210"/>
            <a:ext cx="530964" cy="563920"/>
          </a:xfrm>
          <a:prstGeom prst="rect">
            <a:avLst/>
          </a:prstGeom>
        </p:spPr>
      </p:pic>
      <p:cxnSp>
        <p:nvCxnSpPr>
          <p:cNvPr id="38" name="Straight Connector 37"/>
          <p:cNvCxnSpPr/>
          <p:nvPr/>
        </p:nvCxnSpPr>
        <p:spPr>
          <a:xfrm>
            <a:off x="7181782" y="2025311"/>
            <a:ext cx="1857021" cy="0"/>
          </a:xfrm>
          <a:prstGeom prst="line">
            <a:avLst/>
          </a:prstGeom>
          <a:ln w="19050">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181781" y="2563623"/>
            <a:ext cx="1857022" cy="0"/>
          </a:xfrm>
          <a:prstGeom prst="line">
            <a:avLst/>
          </a:prstGeom>
          <a:ln w="19050">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247254" y="4484864"/>
            <a:ext cx="1546883" cy="507831"/>
          </a:xfrm>
          <a:prstGeom prst="rect">
            <a:avLst/>
          </a:prstGeom>
          <a:noFill/>
        </p:spPr>
        <p:txBody>
          <a:bodyPr wrap="square" rtlCol="0">
            <a:spAutoFit/>
          </a:bodyPr>
          <a:lstStyle/>
          <a:p>
            <a:r>
              <a:rPr lang="en-US" sz="900" dirty="0" smtClean="0"/>
              <a:t>Pure Data </a:t>
            </a:r>
            <a:r>
              <a:rPr lang="en-US" sz="900" dirty="0"/>
              <a:t>– visual programming </a:t>
            </a:r>
            <a:r>
              <a:rPr lang="en-US" sz="900" dirty="0" smtClean="0"/>
              <a:t>language</a:t>
            </a:r>
          </a:p>
          <a:p>
            <a:r>
              <a:rPr lang="en-US" sz="900" dirty="0" smtClean="0"/>
              <a:t>for </a:t>
            </a:r>
            <a:r>
              <a:rPr lang="en-US" sz="900" dirty="0"/>
              <a:t>creating computer </a:t>
            </a:r>
            <a:r>
              <a:rPr lang="en-US" sz="900" dirty="0" smtClean="0"/>
              <a:t>music</a:t>
            </a:r>
          </a:p>
        </p:txBody>
      </p:sp>
      <p:sp>
        <p:nvSpPr>
          <p:cNvPr id="48" name="TextBox 47"/>
          <p:cNvSpPr txBox="1"/>
          <p:nvPr/>
        </p:nvSpPr>
        <p:spPr>
          <a:xfrm>
            <a:off x="7264887" y="2962003"/>
            <a:ext cx="900912" cy="507831"/>
          </a:xfrm>
          <a:prstGeom prst="rect">
            <a:avLst/>
          </a:prstGeom>
          <a:noFill/>
        </p:spPr>
        <p:txBody>
          <a:bodyPr wrap="square" rtlCol="0">
            <a:spAutoFit/>
          </a:bodyPr>
          <a:lstStyle/>
          <a:p>
            <a:r>
              <a:rPr lang="en-US" sz="900" dirty="0"/>
              <a:t>Adafruit MPR121 touch </a:t>
            </a:r>
            <a:r>
              <a:rPr lang="en-US" sz="900" dirty="0" smtClean="0"/>
              <a:t>sensor</a:t>
            </a:r>
            <a:endParaRPr lang="en-US" sz="900" dirty="0"/>
          </a:p>
        </p:txBody>
      </p:sp>
      <p:cxnSp>
        <p:nvCxnSpPr>
          <p:cNvPr id="109" name="Straight Connector 108"/>
          <p:cNvCxnSpPr/>
          <p:nvPr/>
        </p:nvCxnSpPr>
        <p:spPr>
          <a:xfrm>
            <a:off x="7181781" y="5047519"/>
            <a:ext cx="1857022"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181781" y="4429466"/>
            <a:ext cx="1857022"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1" idx="1"/>
            <a:endCxn id="31" idx="3"/>
          </p:cNvCxnSpPr>
          <p:nvPr/>
        </p:nvCxnSpPr>
        <p:spPr>
          <a:xfrm>
            <a:off x="7181782" y="3510658"/>
            <a:ext cx="1857021" cy="0"/>
          </a:xfrm>
          <a:prstGeom prst="line">
            <a:avLst/>
          </a:prstGeom>
          <a:ln w="19050">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181781" y="2920553"/>
            <a:ext cx="1857022" cy="0"/>
          </a:xfrm>
          <a:prstGeom prst="line">
            <a:avLst/>
          </a:prstGeom>
          <a:ln w="19050">
            <a:solidFill>
              <a:schemeClr val="accent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110292" y="3640698"/>
            <a:ext cx="803719" cy="646331"/>
          </a:xfrm>
          <a:prstGeom prst="rect">
            <a:avLst/>
          </a:prstGeom>
          <a:noFill/>
        </p:spPr>
        <p:txBody>
          <a:bodyPr wrap="square" rtlCol="0">
            <a:spAutoFit/>
          </a:bodyPr>
          <a:lstStyle/>
          <a:p>
            <a:r>
              <a:rPr lang="en-US" sz="900" dirty="0"/>
              <a:t>Arduino – an open-source electronics platform</a:t>
            </a:r>
          </a:p>
        </p:txBody>
      </p:sp>
      <p:pic>
        <p:nvPicPr>
          <p:cNvPr id="16" name="Picture 15"/>
          <p:cNvPicPr>
            <a:picLocks noChangeAspect="1"/>
          </p:cNvPicPr>
          <p:nvPr/>
        </p:nvPicPr>
        <p:blipFill rotWithShape="1">
          <a:blip r:embed="rId12">
            <a:alphaModFix/>
            <a:extLst>
              <a:ext uri="{28A0092B-C50C-407E-A947-70E740481C1C}">
                <a14:useLocalDpi xmlns:a14="http://schemas.microsoft.com/office/drawing/2010/main" val="0"/>
              </a:ext>
            </a:extLst>
          </a:blip>
          <a:srcRect l="52424" t="49680" r="38771" b="38660"/>
          <a:stretch/>
        </p:blipFill>
        <p:spPr>
          <a:xfrm>
            <a:off x="7285417" y="3683493"/>
            <a:ext cx="805164" cy="599721"/>
          </a:xfrm>
          <a:prstGeom prst="rect">
            <a:avLst/>
          </a:prstGeom>
        </p:spPr>
      </p:pic>
      <p:pic>
        <p:nvPicPr>
          <p:cNvPr id="17" name="Picture 16"/>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19179" t="23616" r="76425" b="71613"/>
          <a:stretch/>
        </p:blipFill>
        <p:spPr>
          <a:xfrm>
            <a:off x="8491631" y="4536481"/>
            <a:ext cx="372139" cy="227116"/>
          </a:xfrm>
          <a:prstGeom prst="rect">
            <a:avLst/>
          </a:prstGeom>
        </p:spPr>
      </p:pic>
      <p:sp>
        <p:nvSpPr>
          <p:cNvPr id="18" name="TextBox 17"/>
          <p:cNvSpPr txBox="1"/>
          <p:nvPr/>
        </p:nvSpPr>
        <p:spPr>
          <a:xfrm>
            <a:off x="7623363" y="5117021"/>
            <a:ext cx="1276267" cy="369332"/>
          </a:xfrm>
          <a:prstGeom prst="rect">
            <a:avLst/>
          </a:prstGeom>
          <a:noFill/>
        </p:spPr>
        <p:txBody>
          <a:bodyPr wrap="square" rtlCol="0">
            <a:spAutoFit/>
          </a:bodyPr>
          <a:lstStyle/>
          <a:p>
            <a:pPr algn="r"/>
            <a:r>
              <a:rPr lang="en-US" sz="900" dirty="0"/>
              <a:t>VMPK – virtual MIDI keyboard </a:t>
            </a:r>
          </a:p>
        </p:txBody>
      </p:sp>
      <p:pic>
        <p:nvPicPr>
          <p:cNvPr id="20" name="Picture 19"/>
          <p:cNvPicPr>
            <a:picLocks noChangeAspect="1"/>
          </p:cNvPicPr>
          <p:nvPr/>
        </p:nvPicPr>
        <p:blipFill rotWithShape="1">
          <a:blip r:embed="rId14">
            <a:clrChange>
              <a:clrFrom>
                <a:srgbClr val="EEEEEE"/>
              </a:clrFrom>
              <a:clrTo>
                <a:srgbClr val="EEEEEE">
                  <a:alpha val="0"/>
                </a:srgbClr>
              </a:clrTo>
            </a:clrChange>
            <a:extLst>
              <a:ext uri="{28A0092B-C50C-407E-A947-70E740481C1C}">
                <a14:useLocalDpi xmlns:a14="http://schemas.microsoft.com/office/drawing/2010/main" val="0"/>
              </a:ext>
            </a:extLst>
          </a:blip>
          <a:srcRect l="63273" t="42134" r="26364" b="42526"/>
          <a:stretch/>
        </p:blipFill>
        <p:spPr>
          <a:xfrm>
            <a:off x="7250247" y="5080735"/>
            <a:ext cx="526232" cy="438154"/>
          </a:xfrm>
          <a:prstGeom prst="rect">
            <a:avLst/>
          </a:prstGeom>
        </p:spPr>
      </p:pic>
      <p:pic>
        <p:nvPicPr>
          <p:cNvPr id="10" name="Picture 9"/>
          <p:cNvPicPr>
            <a:picLocks noChangeAspect="1"/>
          </p:cNvPicPr>
          <p:nvPr/>
        </p:nvPicPr>
        <p:blipFill rotWithShape="1">
          <a:blip r:embed="rId15">
            <a:clrChange>
              <a:clrFrom>
                <a:srgbClr val="FBFCFD"/>
              </a:clrFrom>
              <a:clrTo>
                <a:srgbClr val="FBFCFD">
                  <a:alpha val="0"/>
                </a:srgbClr>
              </a:clrTo>
            </a:clrChange>
            <a:extLst>
              <a:ext uri="{28A0092B-C50C-407E-A947-70E740481C1C}">
                <a14:useLocalDpi xmlns:a14="http://schemas.microsoft.com/office/drawing/2010/main" val="0"/>
              </a:ext>
            </a:extLst>
          </a:blip>
          <a:srcRect l="12774" t="36485" r="60527" b="25280"/>
          <a:stretch/>
        </p:blipFill>
        <p:spPr>
          <a:xfrm>
            <a:off x="229224" y="2747952"/>
            <a:ext cx="1201515" cy="967907"/>
          </a:xfrm>
          <a:prstGeom prst="rect">
            <a:avLst/>
          </a:prstGeom>
        </p:spPr>
      </p:pic>
      <p:sp>
        <p:nvSpPr>
          <p:cNvPr id="21" name="Rectangle 20"/>
          <p:cNvSpPr/>
          <p:nvPr/>
        </p:nvSpPr>
        <p:spPr>
          <a:xfrm>
            <a:off x="5153" y="254493"/>
            <a:ext cx="9144000" cy="6603507"/>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rotWithShape="1">
          <a:blip r:embed="rId16">
            <a:extLst>
              <a:ext uri="{28A0092B-C50C-407E-A947-70E740481C1C}">
                <a14:useLocalDpi xmlns:a14="http://schemas.microsoft.com/office/drawing/2010/main" val="0"/>
              </a:ext>
            </a:extLst>
          </a:blip>
          <a:srcRect l="30000" t="36093" r="61603" b="55650"/>
          <a:stretch/>
        </p:blipFill>
        <p:spPr>
          <a:xfrm>
            <a:off x="8165799" y="3007043"/>
            <a:ext cx="767833" cy="424742"/>
          </a:xfrm>
          <a:prstGeom prst="rect">
            <a:avLst/>
          </a:prstGeom>
        </p:spPr>
      </p:pic>
    </p:spTree>
    <p:extLst>
      <p:ext uri="{BB962C8B-B14F-4D97-AF65-F5344CB8AC3E}">
        <p14:creationId xmlns:p14="http://schemas.microsoft.com/office/powerpoint/2010/main" val="812104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487</TotalTime>
  <Words>371</Words>
  <Application>Microsoft Macintosh PowerPoint</Application>
  <PresentationFormat>On-screen Show (4:3)</PresentationFormat>
  <Paragraphs>86</Paragraphs>
  <Slides>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Baghdad</vt:lpstr>
      <vt:lpstr>Baskerville</vt:lpstr>
      <vt:lpstr>Calibri</vt:lpstr>
      <vt:lpstr>Calibri Light</vt:lpstr>
      <vt:lpstr>Century</vt:lpstr>
      <vt:lpstr>Damascus</vt:lpstr>
      <vt:lpstr>Franklin Gothic Book</vt:lpstr>
      <vt:lpstr>Mangal</vt:lpstr>
      <vt:lpstr>Times New Roman</vt:lpstr>
      <vt:lpstr>Arial</vt:lpstr>
      <vt:lpstr>Office Theme</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50</cp:revision>
  <dcterms:created xsi:type="dcterms:W3CDTF">2018-07-27T19:32:09Z</dcterms:created>
  <dcterms:modified xsi:type="dcterms:W3CDTF">2018-07-31T22:56:02Z</dcterms:modified>
</cp:coreProperties>
</file>